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Nuni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C5976E1-4E81-4DEB-9794-88A28E11483D}">
  <a:tblStyle styleId="{7C5976E1-4E81-4DEB-9794-88A28E11483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ee726e96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1ee726e96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129faae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129faae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129faaec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129faaec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129faaec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129faaec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5129faaec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5129faaec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4f8e2e0db6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4f8e2e0db6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4f8e2e0db6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4f8e2e0db6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4f8e2e0db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4f8e2e0db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4f8e2e0db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4f8e2e0db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1ee726e96a_0_7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1ee726e96a_0_7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1ee726e96a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1ee726e96a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ee726e96a_0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ee726e96a_0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1ee726e96a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1ee726e96a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ee726e96a_0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1ee726e96a_0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4f8e2e0db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4f8e2e0db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4f8e2e0db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4f8e2e0db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f8e2e0db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4f8e2e0db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4f8e2e0db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4f8e2e0db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title"/>
          </p:nvPr>
        </p:nvSpPr>
        <p:spPr>
          <a:xfrm>
            <a:off x="1835975" y="365850"/>
            <a:ext cx="64890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Analyzing the Effects of Junk Food on Health Outcomes in the U.S</a:t>
            </a:r>
            <a:endParaRPr sz="4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4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262626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4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4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9" name="Google Shape;129;p13"/>
          <p:cNvSpPr txBox="1"/>
          <p:nvPr>
            <p:ph idx="1" type="body"/>
          </p:nvPr>
        </p:nvSpPr>
        <p:spPr>
          <a:xfrm>
            <a:off x="4572000" y="2955600"/>
            <a:ext cx="4397400" cy="145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2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Parvez Ahamed</a:t>
            </a:r>
            <a:endParaRPr sz="202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2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Master’s in Applied Data Analytics</a:t>
            </a:r>
            <a:endParaRPr sz="202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2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University of Detroit Mercy</a:t>
            </a:r>
            <a:endParaRPr sz="202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2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Advisor: Dr. Yu Peng Lin</a:t>
            </a:r>
            <a:endParaRPr sz="202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202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t/>
            </a:r>
            <a:endParaRPr sz="202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350" y="223725"/>
            <a:ext cx="8707050" cy="470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idx="1" type="body"/>
          </p:nvPr>
        </p:nvSpPr>
        <p:spPr>
          <a:xfrm>
            <a:off x="867600" y="1394425"/>
            <a:ext cx="7556400" cy="4443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Insulin = β₀ + β₁·junk_kcal_pct + β₂·fat + β₃·sugar + β₄·sodium + β₅·protein + β₆·carbs + ε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1" name="Google Shape;191;p22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Model: Insulin (LBXIN)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22"/>
          <p:cNvSpPr txBox="1"/>
          <p:nvPr>
            <p:ph idx="1" type="body"/>
          </p:nvPr>
        </p:nvSpPr>
        <p:spPr>
          <a:xfrm>
            <a:off x="867600" y="2077000"/>
            <a:ext cx="4929300" cy="22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Finding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Sodium is significantly associated with insulin (p = 0.0029)***.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unk food % is not statistically significant (p = 0.3061), but trend is positive.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Interpretation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Higher sodium intake → increased fasting insulin, suggesting early insulin resistance even if junk food % alone isn’t significant.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1100" y="2251600"/>
            <a:ext cx="2330075" cy="1879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 txBox="1"/>
          <p:nvPr>
            <p:ph idx="1" type="body"/>
          </p:nvPr>
        </p:nvSpPr>
        <p:spPr>
          <a:xfrm>
            <a:off x="867600" y="1394425"/>
            <a:ext cx="7556400" cy="5043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HbA1c = β₀ + β₁·junk_kcal_pct + β₂·fat + β₃·sugar + β₄·sodium + β₅·protein + β₆·carbs + ε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9" name="Google Shape;199;p23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Model: HbA1c (LBXGH)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867600" y="2137000"/>
            <a:ext cx="4929300" cy="22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Findings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Sodium is significant (p = 0.0121)**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Protein is marginally significant (p = 0.0460)**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Junk food % is not significant (p = 0.3311)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Interpretation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Sodium intake raises long-term glucose levels (HbA1c), while higher protein slightly lowers it  ,independent of junk food %.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9300" y="2232925"/>
            <a:ext cx="2069774" cy="202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idx="1" type="body"/>
          </p:nvPr>
        </p:nvSpPr>
        <p:spPr>
          <a:xfrm>
            <a:off x="729900" y="1394425"/>
            <a:ext cx="7898100" cy="573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Cholesterol = β₀ + β₁·junk_kcal_pct + β₂·fat + β₃·sugar + β₄·sodium + β₅·protein + β₆·carbs + ε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4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Model: Cholesterol (LBXTC)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4"/>
          <p:cNvSpPr txBox="1"/>
          <p:nvPr>
            <p:ph idx="1" type="body"/>
          </p:nvPr>
        </p:nvSpPr>
        <p:spPr>
          <a:xfrm>
            <a:off x="729900" y="2206300"/>
            <a:ext cx="4929300" cy="22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Findings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predictors (including junk food %) are statistically significant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p-values &gt; 0.20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Interpretation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strong relationship found between junk food or nutrient intake and cholesterol in this model.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9" name="Google Shape;2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9475" y="2306700"/>
            <a:ext cx="2575525" cy="202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idx="1" type="body"/>
          </p:nvPr>
        </p:nvSpPr>
        <p:spPr>
          <a:xfrm>
            <a:off x="867600" y="1394425"/>
            <a:ext cx="7556400" cy="4935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CRP = β₀ + β₁·junk_kcal_pct + β₂·fat + β₃·sugar + β₄·sodium + β₅·protein + β₆·carbs + ε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25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Model: CRP (LBXHSCRP)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6" name="Google Shape;216;p25"/>
          <p:cNvSpPr txBox="1"/>
          <p:nvPr>
            <p:ph idx="1" type="body"/>
          </p:nvPr>
        </p:nvSpPr>
        <p:spPr>
          <a:xfrm>
            <a:off x="867600" y="2126200"/>
            <a:ext cx="4929300" cy="22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Findings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Sugar (p = 0.0096)***, Sodium (p = 0.0042)***, and Carbs (p = 0.0033)*** are significant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Junk food % is not significant (p = 0.6594)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Interpretation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CRP (inflammation) increases with higher sugar and sodium, while higher carb intake (likely complex carbs/fiber) is protective.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217" name="Google Shape;217;p25"/>
          <p:cNvGraphicFramePr/>
          <p:nvPr/>
        </p:nvGraphicFramePr>
        <p:xfrm>
          <a:off x="304800" y="304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{7C5976E1-4E81-4DEB-9794-88A28E11483D}</a:tableStyleId>
              </a:tblPr>
              <a:tblGrid>
                <a:gridCol w="19050"/>
              </a:tblGrid>
              <a:tr h="19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18" name="Google Shape;2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250" y="2126200"/>
            <a:ext cx="2118300" cy="19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OLS Regression Summary with Significance Levels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24" name="Google Shape;2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400" y="1209350"/>
            <a:ext cx="8357673" cy="354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7"/>
          <p:cNvSpPr txBox="1"/>
          <p:nvPr>
            <p:ph idx="1" type="body"/>
          </p:nvPr>
        </p:nvSpPr>
        <p:spPr>
          <a:xfrm>
            <a:off x="694625" y="1379325"/>
            <a:ext cx="5696700" cy="25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1"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Fasting Insulin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Sodium intake is significantly associated with higher insulin (p &lt; 0.01) → early sign of insulin resistance.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Junk food % shows a positive trend but not statistically significant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1"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HbA1c</a:t>
            </a: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(Blood Sugar Control)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Sodium increases HbA1c (p &lt; 0.05).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Protein has a small but significant protective effect (p &lt; 0.05).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Junk food % is not a significant predictor.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1"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Total Cholesterol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 dietary factors, including junk food %, were significantly associated.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Char char="●"/>
            </a:pPr>
            <a:r>
              <a:rPr b="1"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CRP (Inflammation)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Sugar and sodium significantly increase inflammation (p &lt; 0.01).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Carbohydrates (likely fiber-rich) significantly reduce CRP (p &lt; 0.01).</a:t>
            </a:r>
            <a:b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Junk food % not significant.</a:t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0" name="Google Shape;230;p27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Key Findings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1" name="Google Shape;2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3000" y="1423875"/>
            <a:ext cx="2459399" cy="245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8"/>
          <p:cNvSpPr txBox="1"/>
          <p:nvPr>
            <p:ph idx="1" type="body"/>
          </p:nvPr>
        </p:nvSpPr>
        <p:spPr>
          <a:xfrm>
            <a:off x="676525" y="1426450"/>
            <a:ext cx="5696700" cy="29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Junk food consumption, especially high in sugar and sodium, contributes to early metabolic dysfunction even in normal-weight individuals.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Fasting insulin is the most sensitive marker affected by junk food composition.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Sugar and sodium are consistent risk drivers across insulin, HbA1c, and CRP.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Protein and complex carbs show protective effects, especially against inflammation.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It's not just how much we eat  it's </a:t>
            </a:r>
            <a:r>
              <a:rPr b="1"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</a:t>
            </a: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we eat.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7" name="Google Shape;237;p28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38" name="Google Shape;23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3225" y="2072075"/>
            <a:ext cx="2388726" cy="166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Q&amp;A Slide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4" name="Google Shape;2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3750" y="730475"/>
            <a:ext cx="4910068" cy="3682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/>
          <p:nvPr>
            <p:ph type="title"/>
          </p:nvPr>
        </p:nvSpPr>
        <p:spPr>
          <a:xfrm>
            <a:off x="2211134" y="2076425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THANK YOU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3287725" y="2246350"/>
            <a:ext cx="5277600" cy="10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17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study the impact of junk food consumption on obesity, diabetes, and cardiovascular health using dietary intake and health biomarkers in the U.S. population.</a:t>
            </a:r>
            <a:endParaRPr sz="1717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14"/>
          <p:cNvSpPr txBox="1"/>
          <p:nvPr>
            <p:ph type="title"/>
          </p:nvPr>
        </p:nvSpPr>
        <p:spPr>
          <a:xfrm>
            <a:off x="966600" y="637900"/>
            <a:ext cx="72108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Research Objective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7" name="Google Shape;13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075" y="1213400"/>
            <a:ext cx="3390375" cy="339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03150" y="1119275"/>
            <a:ext cx="7604100" cy="304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today's fast-paced world, junk food has become a dietary staple for many Americans due to its convenience, affordability, and taste.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These ultra-processed foods are typically high in added sugars, saturated fats, and sodium, yet low in nutritional value.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rise in junk food consumption is closely tied to increasing rates of obesity, type 2 diabetes, and cardiovascular diseases in the U.S.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study explores not just weight gain, but the metabolic consequences of junk food even among individuals who are not overweight.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linking dietary behavior to clinical biomarkers using NHANES 2017–2018 data, we aim to uncover the hidden biological impacts of ultra-processed diets.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15"/>
          <p:cNvSpPr txBox="1"/>
          <p:nvPr>
            <p:ph type="title"/>
          </p:nvPr>
        </p:nvSpPr>
        <p:spPr>
          <a:xfrm>
            <a:off x="2136600" y="507225"/>
            <a:ext cx="4870800" cy="6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741525" y="1232075"/>
            <a:ext cx="3228000" cy="28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It Matters</a:t>
            </a:r>
            <a:endParaRPr b="1"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Over 42% of U.S. adults are obese (CDC, 2022).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Junk food = ultra-processed, calorie-dense, low-nutrient.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Metabolic harm can occur even in lean individuals.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Shifts public health focus from calories → food quality.</a:t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7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t/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8830" y="1232076"/>
            <a:ext cx="4018825" cy="232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7"/>
          <p:cNvSpPr txBox="1"/>
          <p:nvPr>
            <p:ph idx="1" type="body"/>
          </p:nvPr>
        </p:nvSpPr>
        <p:spPr>
          <a:xfrm>
            <a:off x="867600" y="1683175"/>
            <a:ext cx="5696700" cy="25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National Health and Nutrition Examination Survey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Combines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Dietary recall (24-hour food intake)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Lab biomarkers (insulin, HbA1c, cholesterol, CRP)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Demographics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Nationally representative sample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17"/>
          <p:cNvSpPr txBox="1"/>
          <p:nvPr>
            <p:ph type="title"/>
          </p:nvPr>
        </p:nvSpPr>
        <p:spPr>
          <a:xfrm>
            <a:off x="867600" y="83870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Data Source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6" name="Google Shape;15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5150" y="1683175"/>
            <a:ext cx="2274901" cy="227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>
            <p:ph idx="1" type="body"/>
          </p:nvPr>
        </p:nvSpPr>
        <p:spPr>
          <a:xfrm>
            <a:off x="683100" y="1643475"/>
            <a:ext cx="5696700" cy="254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Food descriptions scanned for keywords</a:t>
            </a:r>
            <a:b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(e.g., “pizza,” “chips”)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Junk food calories aggregated → junk_kcal_pct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Merged with lab data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 OLS regressions and logistic regressions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8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Methodology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4650" y="1156138"/>
            <a:ext cx="3087774" cy="241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>
            <p:ph idx="1" type="body"/>
          </p:nvPr>
        </p:nvSpPr>
        <p:spPr>
          <a:xfrm>
            <a:off x="803375" y="1822325"/>
            <a:ext cx="5696700" cy="18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junk_kcal_pct - Independent -% of daily calories from junk food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DR1TTFAT, DR1TSUGR, DR1TSODI, DR1TPROT, DR1TCARB  - Control Variables  -  Nutrient adjustments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LBXIN, LBXGH, LBXTC, LBXHSCRP - Dependent - Biomarkers for metabolism, sugar, cholesterol, inflammation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19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Key Variables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5800" y="1482400"/>
            <a:ext cx="2274899" cy="227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Descriptive Statistics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3000" y="2122650"/>
            <a:ext cx="2459399" cy="245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3700" y="1320100"/>
            <a:ext cx="5849301" cy="300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idx="1" type="body"/>
          </p:nvPr>
        </p:nvSpPr>
        <p:spPr>
          <a:xfrm>
            <a:off x="867600" y="2409300"/>
            <a:ext cx="5696700" cy="16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1: Insulin ~ Junk food % + Nutrients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2: HbA1c ~ Junk food % + Nutrients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3: Cholesterol ~ Junk food % + Nutrients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Char char="●"/>
            </a:pPr>
            <a:r>
              <a:rPr lang="en" sz="1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 4: CRP ~ Junk food % + Nutrients</a:t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1"/>
          <p:cNvSpPr txBox="1"/>
          <p:nvPr>
            <p:ph type="title"/>
          </p:nvPr>
        </p:nvSpPr>
        <p:spPr>
          <a:xfrm>
            <a:off x="867600" y="711850"/>
            <a:ext cx="7408800" cy="4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>
                <a:latin typeface="Times New Roman"/>
                <a:ea typeface="Times New Roman"/>
                <a:cs typeface="Times New Roman"/>
                <a:sym typeface="Times New Roman"/>
              </a:rPr>
              <a:t>Regression Framework</a:t>
            </a:r>
            <a:endParaRPr sz="222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7600" y="1357450"/>
            <a:ext cx="7639050" cy="59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1025" y="2149299"/>
            <a:ext cx="2412892" cy="1608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